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  <p:embeddedFont>
      <p:font typeface="Arim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Transformación Digital para Ferreterías Paco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Adaptando el negocio tradicional a la Industria 4.0 para incrementar productividad, reducir costes y mejorar la experiencia del cliente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3490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La Transformación: Un Exoesqueleto Inteligente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683097" y="3875127"/>
            <a:ext cx="710957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 digitalización de Ferreterías Paco es como equipar a un artesano con un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exoesqueleto inteligente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Paco sigue aportando su sabiduría y experiencia, pero la tecnología utiliza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IoT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para saber cuándo falta material,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para predecir qué necesitará el cliente, y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robótica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para mover piezas pesadas.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605927"/>
            <a:ext cx="30480" cy="2453521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6" name="Text 3"/>
          <p:cNvSpPr/>
          <p:nvPr/>
        </p:nvSpPr>
        <p:spPr>
          <a:xfrm>
            <a:off x="6324124" y="63286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 resultado: un negocio más rápido, eficiente y con menos errores, sin perder el toque humano que hace única a Ferreterías Paco.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78669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¿Qué es la Digitalización?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76701"/>
            <a:ext cx="753939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digitalización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es el proceso que permite a las empresas modernizar sus operaciones mediante tecnología inteligente. No se trata solo de usar ordenadores, sino de integrar sistemas que trabajen de forma conectada, automatizada y eficiente.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924181"/>
            <a:ext cx="75393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Este proyecto adapta Ferreterías Paco a los conceptos de la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Industria 4.0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la cuarta revolución industrial centrada en datos, conectividad, agilidad y excelencia competitiva.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8621" y="2230517"/>
            <a:ext cx="4831556" cy="48315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093" y="756523"/>
            <a:ext cx="9609892" cy="626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Cinco Objetivos Estratégicos Clave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45093" y="1808321"/>
            <a:ext cx="4238149" cy="3052763"/>
          </a:xfrm>
          <a:prstGeom prst="roundRect">
            <a:avLst>
              <a:gd name="adj" fmla="val 1046"/>
            </a:avLst>
          </a:prstGeom>
          <a:solidFill>
            <a:srgbClr val="2B2952"/>
          </a:solidFill>
          <a:ln/>
        </p:spPr>
      </p:sp>
      <p:sp>
        <p:nvSpPr>
          <p:cNvPr id="4" name="Shape 2"/>
          <p:cNvSpPr/>
          <p:nvPr/>
        </p:nvSpPr>
        <p:spPr>
          <a:xfrm>
            <a:off x="957977" y="2021205"/>
            <a:ext cx="638651" cy="638651"/>
          </a:xfrm>
          <a:prstGeom prst="roundRect">
            <a:avLst>
              <a:gd name="adj" fmla="val 14316247"/>
            </a:avLst>
          </a:prstGeom>
          <a:solidFill>
            <a:srgbClr val="8061F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33594" y="2196822"/>
            <a:ext cx="287298" cy="28729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7977" y="2872740"/>
            <a:ext cx="3812381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Aumento de la Productividad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57977" y="3626644"/>
            <a:ext cx="3812381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Automatizar tareas repetitivas para que los empleados se enfoquen en actividades estratégicas de mayor valor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6126" y="1808321"/>
            <a:ext cx="4238149" cy="3052763"/>
          </a:xfrm>
          <a:prstGeom prst="roundRect">
            <a:avLst>
              <a:gd name="adj" fmla="val 1046"/>
            </a:avLst>
          </a:prstGeom>
          <a:solidFill>
            <a:srgbClr val="2B2952"/>
          </a:solidFill>
          <a:ln/>
        </p:spPr>
      </p:sp>
      <p:sp>
        <p:nvSpPr>
          <p:cNvPr id="9" name="Shape 6"/>
          <p:cNvSpPr/>
          <p:nvPr/>
        </p:nvSpPr>
        <p:spPr>
          <a:xfrm>
            <a:off x="5409009" y="2021205"/>
            <a:ext cx="638651" cy="638651"/>
          </a:xfrm>
          <a:prstGeom prst="roundRect">
            <a:avLst>
              <a:gd name="adj" fmla="val 14316247"/>
            </a:avLst>
          </a:prstGeom>
          <a:solidFill>
            <a:srgbClr val="8061F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4627" y="2196822"/>
            <a:ext cx="287298" cy="28729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09009" y="2872740"/>
            <a:ext cx="293036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Reducción de Costes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409009" y="3313509"/>
            <a:ext cx="3812381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Minimizar recursos físicos como papel y optimizar el ciclo de vida de los activos con dispositivos inteligentes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9647158" y="1808321"/>
            <a:ext cx="4238149" cy="3052763"/>
          </a:xfrm>
          <a:prstGeom prst="roundRect">
            <a:avLst>
              <a:gd name="adj" fmla="val 1046"/>
            </a:avLst>
          </a:prstGeom>
          <a:solidFill>
            <a:srgbClr val="2B2952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0042" y="2021205"/>
            <a:ext cx="638651" cy="638651"/>
          </a:xfrm>
          <a:prstGeom prst="roundRect">
            <a:avLst>
              <a:gd name="adj" fmla="val 14316247"/>
            </a:avLst>
          </a:prstGeom>
          <a:solidFill>
            <a:srgbClr val="8061F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35659" y="2196822"/>
            <a:ext cx="287298" cy="28729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0042" y="2872740"/>
            <a:ext cx="2645212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Disponibilidad 24/7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60042" y="3313509"/>
            <a:ext cx="3812381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Información empresarial accesible en todo momento y lugar para consultas instantáneas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45093" y="5073968"/>
            <a:ext cx="6463665" cy="2399109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</p:sp>
      <p:sp>
        <p:nvSpPr>
          <p:cNvPr id="19" name="Shape 14"/>
          <p:cNvSpPr/>
          <p:nvPr/>
        </p:nvSpPr>
        <p:spPr>
          <a:xfrm>
            <a:off x="957977" y="5286851"/>
            <a:ext cx="638651" cy="638651"/>
          </a:xfrm>
          <a:prstGeom prst="roundRect">
            <a:avLst>
              <a:gd name="adj" fmla="val 14316247"/>
            </a:avLst>
          </a:prstGeom>
          <a:solidFill>
            <a:srgbClr val="8061F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3594" y="5462468"/>
            <a:ext cx="287298" cy="28729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57977" y="6138386"/>
            <a:ext cx="3915132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Mejora de la Competitividad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957977" y="6579156"/>
            <a:ext cx="6037898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Personalización en el trato con el cliente para hacer la experiencia de compra más atractiva</a:t>
            </a:r>
            <a:endParaRPr lang="en-US" sz="1650" dirty="0"/>
          </a:p>
        </p:txBody>
      </p:sp>
      <p:sp>
        <p:nvSpPr>
          <p:cNvPr id="23" name="Shape 17"/>
          <p:cNvSpPr/>
          <p:nvPr/>
        </p:nvSpPr>
        <p:spPr>
          <a:xfrm>
            <a:off x="7421642" y="5073968"/>
            <a:ext cx="6463665" cy="2399109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</p:sp>
      <p:sp>
        <p:nvSpPr>
          <p:cNvPr id="24" name="Shape 18"/>
          <p:cNvSpPr/>
          <p:nvPr/>
        </p:nvSpPr>
        <p:spPr>
          <a:xfrm>
            <a:off x="7634526" y="5286851"/>
            <a:ext cx="638651" cy="638651"/>
          </a:xfrm>
          <a:prstGeom prst="roundRect">
            <a:avLst>
              <a:gd name="adj" fmla="val 14316247"/>
            </a:avLst>
          </a:prstGeom>
          <a:solidFill>
            <a:srgbClr val="8061FF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0143" y="5462468"/>
            <a:ext cx="287298" cy="28729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34526" y="6138386"/>
            <a:ext cx="250459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Sostenibilidad</a:t>
            </a:r>
            <a:endParaRPr lang="en-US" sz="1950" dirty="0"/>
          </a:p>
        </p:txBody>
      </p:sp>
      <p:sp>
        <p:nvSpPr>
          <p:cNvPr id="27" name="Text 20"/>
          <p:cNvSpPr/>
          <p:nvPr/>
        </p:nvSpPr>
        <p:spPr>
          <a:xfrm>
            <a:off x="7634526" y="6579156"/>
            <a:ext cx="6037898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Impulsar la ecoeficiencia limitando el consumo y reduciendo residuos y emisiones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8627" y="697349"/>
            <a:ext cx="7799546" cy="1129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Convergencia IT/OT: Uniendo Dos Mundos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58627" y="2115264"/>
            <a:ext cx="7799546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 digitalización requiere la integración entre la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Tecnología Operativa (OT)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y la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Tecnología de la Información (IT)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Esta convergencia es la clave del éxito.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58627" y="2945606"/>
            <a:ext cx="3803690" cy="2338507"/>
          </a:xfrm>
          <a:prstGeom prst="roundRect">
            <a:avLst>
              <a:gd name="adj" fmla="val 4692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35767" y="2945606"/>
            <a:ext cx="91440" cy="2338507"/>
          </a:xfrm>
          <a:prstGeom prst="roundRect">
            <a:avLst>
              <a:gd name="adj" fmla="val 31509"/>
            </a:avLst>
          </a:prstGeom>
          <a:solidFill>
            <a:srgbClr val="8061FF"/>
          </a:solidFill>
          <a:ln/>
        </p:spPr>
      </p:sp>
      <p:sp>
        <p:nvSpPr>
          <p:cNvPr id="7" name="Text 4"/>
          <p:cNvSpPr/>
          <p:nvPr/>
        </p:nvSpPr>
        <p:spPr>
          <a:xfrm>
            <a:off x="6442115" y="3160514"/>
            <a:ext cx="302168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Área de Producción (OT)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442115" y="3558064"/>
            <a:ext cx="3305294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Control de hardware y software para procesos físicos: gestión de stock, logística, sensores y actuadores en el almacén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10154364" y="2945606"/>
            <a:ext cx="3803809" cy="2338507"/>
          </a:xfrm>
          <a:prstGeom prst="roundRect">
            <a:avLst>
              <a:gd name="adj" fmla="val 4692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31504" y="2945606"/>
            <a:ext cx="91440" cy="2338507"/>
          </a:xfrm>
          <a:prstGeom prst="roundRect">
            <a:avLst>
              <a:gd name="adj" fmla="val 31509"/>
            </a:avLst>
          </a:prstGeom>
          <a:solidFill>
            <a:srgbClr val="8061FF"/>
          </a:solidFill>
          <a:ln/>
        </p:spPr>
      </p:sp>
      <p:sp>
        <p:nvSpPr>
          <p:cNvPr id="11" name="Text 8"/>
          <p:cNvSpPr/>
          <p:nvPr/>
        </p:nvSpPr>
        <p:spPr>
          <a:xfrm>
            <a:off x="10437852" y="3160514"/>
            <a:ext cx="3305413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Área de Comunicaciones (IT)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437852" y="3840480"/>
            <a:ext cx="3305413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Gestión de sistemas informáticos, redes, almacenamiento y análisis de datos: facturación, CRM y gestión documental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58627" y="5476161"/>
            <a:ext cx="3803690" cy="2056090"/>
          </a:xfrm>
          <a:prstGeom prst="roundRect">
            <a:avLst>
              <a:gd name="adj" fmla="val 5337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35767" y="5476161"/>
            <a:ext cx="91440" cy="2056090"/>
          </a:xfrm>
          <a:prstGeom prst="roundRect">
            <a:avLst>
              <a:gd name="adj" fmla="val 31509"/>
            </a:avLst>
          </a:prstGeom>
          <a:solidFill>
            <a:srgbClr val="8061FF"/>
          </a:solidFill>
          <a:ln/>
        </p:spPr>
      </p:sp>
      <p:sp>
        <p:nvSpPr>
          <p:cNvPr id="15" name="Text 12"/>
          <p:cNvSpPr/>
          <p:nvPr/>
        </p:nvSpPr>
        <p:spPr>
          <a:xfrm>
            <a:off x="6442115" y="5691068"/>
            <a:ext cx="2791301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Alineación Estratégica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442115" y="6088618"/>
            <a:ext cx="3305294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Los datos de los sistemas OT se integran y manipulan desde el entorno IT, asegurando coherencia total en tiempo real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51509"/>
            <a:ext cx="851737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Áreas Clave para Digitalizar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033480"/>
            <a:ext cx="32621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Inventario y Logística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29018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Uso de IoT y robótica para automatizar la captura de información y tareas físicas repetitivas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255776" y="40334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Gestión de Datos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55776" y="4529018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Ciberseguridad y Cloud Computing para almacenamiento seguro y accesibilidad desde cualquier lugar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673828" y="40334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Análisis y Ventas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3828" y="4529018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Inteligencia Artificial para mejorar el trato al cliente y facilitar la toma de decisiones informadas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5659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Cloud vs Edge Computing: Presente y Futuro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62920"/>
            <a:ext cx="4642128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Computación en la Nube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402455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Para necesidades presentes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62295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Acceso centralizado por internet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8968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Flexibilidad para aumentar o reducir recursos rápidamente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93943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Ideal para gestión documental y almacenamiento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640615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Coste optimizado según demanda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3362920"/>
            <a:ext cx="4258628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Computación Frontera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614761" y="402455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Para necesidades futuras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62295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Procesamiento cerca de la fuente de datos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08968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Baja latencia y decisiones en tiempo real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14761" y="555640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Ideal para robótica avanzada e IoT crítico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14761" y="602313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Mayor seguridad al no transmitir datos por red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601623"/>
            <a:ext cx="10121622" cy="616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Tecnologías Implementadas por Área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33425" y="1637109"/>
            <a:ext cx="209550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3425" y="1970484"/>
            <a:ext cx="6477000" cy="2286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5" name="Text 3"/>
          <p:cNvSpPr/>
          <p:nvPr/>
        </p:nvSpPr>
        <p:spPr>
          <a:xfrm>
            <a:off x="733425" y="2120979"/>
            <a:ext cx="246554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IoT en Inventario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33425" y="2554843"/>
            <a:ext cx="647700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Sensores en estanterías que captan y trasladan información del stock al sistema central, optimizando flujos y garantizando disponibilidad 24/7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19975" y="1637109"/>
            <a:ext cx="209550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19975" y="1970484"/>
            <a:ext cx="6477000" cy="2286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9" name="Text 7"/>
          <p:cNvSpPr/>
          <p:nvPr/>
        </p:nvSpPr>
        <p:spPr>
          <a:xfrm>
            <a:off x="7419975" y="2120979"/>
            <a:ext cx="293191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Robótica en Logística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419975" y="2554843"/>
            <a:ext cx="647700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Robots colaborativos (Cobots) para automatizar tareas repetitivas como preparación y traslado de mercancía, aumentando la productividad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33425" y="3927396"/>
            <a:ext cx="209550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33425" y="4260771"/>
            <a:ext cx="6477000" cy="2286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3" name="Text 11"/>
          <p:cNvSpPr/>
          <p:nvPr/>
        </p:nvSpPr>
        <p:spPr>
          <a:xfrm>
            <a:off x="733425" y="4411266"/>
            <a:ext cx="246554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Cloud Computing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33425" y="4845129"/>
            <a:ext cx="6477000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Almacenamiento central de datos empresariales con acceso por internet, minimizando recursos físicos como papel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419975" y="3927396"/>
            <a:ext cx="209550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419975" y="4260771"/>
            <a:ext cx="6477000" cy="2286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7" name="Text 15"/>
          <p:cNvSpPr/>
          <p:nvPr/>
        </p:nvSpPr>
        <p:spPr>
          <a:xfrm>
            <a:off x="7419975" y="4411266"/>
            <a:ext cx="246554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Ciberseguridad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419975" y="4845129"/>
            <a:ext cx="6477000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Firewall de red y sistemas de doble verificación para proteger datos y garantizar la integridad de las operaciones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33425" y="5882402"/>
            <a:ext cx="209550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05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733425" y="6215777"/>
            <a:ext cx="6477000" cy="2286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21" name="Text 19"/>
          <p:cNvSpPr/>
          <p:nvPr/>
        </p:nvSpPr>
        <p:spPr>
          <a:xfrm>
            <a:off x="733425" y="6366272"/>
            <a:ext cx="275272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Inteligencia Artificial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733425" y="6800136"/>
            <a:ext cx="6477000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Análisis de datos de venta mediante algoritmos para generar predicciones de demanda y personalizar el trato al cliente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7419975" y="5882402"/>
            <a:ext cx="209550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06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7419975" y="6215777"/>
            <a:ext cx="6477000" cy="2286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25" name="Text 23"/>
          <p:cNvSpPr/>
          <p:nvPr/>
        </p:nvSpPr>
        <p:spPr>
          <a:xfrm>
            <a:off x="7419975" y="6366272"/>
            <a:ext cx="331220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Visión por Computadora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7419975" y="6800136"/>
            <a:ext cx="6477000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Cámaras para control de calidad automático, verificando que los productos cumplan con los estándares establecidos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591" y="738307"/>
            <a:ext cx="7688818" cy="1223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Seguridad: Protegiendo lo Físico y lo Digital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727591" y="2273141"/>
            <a:ext cx="7688818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 integración de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sistemas ciberfísicos (CPS)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que combinan hardware, software y redes incrementa la vulnerabilidad. La ciberseguridad es vital para proteger ambos entornos.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7591" y="3504605"/>
            <a:ext cx="3740468" cy="2221944"/>
          </a:xfrm>
          <a:prstGeom prst="roundRect">
            <a:avLst>
              <a:gd name="adj" fmla="val 1404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8334" y="3735348"/>
            <a:ext cx="2646164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Riesgos OT (Físicos)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58334" y="4165640"/>
            <a:ext cx="3278981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Sistemas comprometidos pueden causar daños físicos graves a empleados, propiedad o provocar peligros ambientales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5942" y="3504605"/>
            <a:ext cx="3740468" cy="2221944"/>
          </a:xfrm>
          <a:prstGeom prst="roundRect">
            <a:avLst>
              <a:gd name="adj" fmla="val 1404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06685" y="3735348"/>
            <a:ext cx="3235047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Riesgos IT (Información)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906685" y="4165640"/>
            <a:ext cx="3278981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Vulnerabilidades que pueden llevar a pérdida de datos empresariales críticos o robo de credenciales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7591" y="5934432"/>
            <a:ext cx="7688818" cy="1556861"/>
          </a:xfrm>
          <a:prstGeom prst="roundRect">
            <a:avLst>
              <a:gd name="adj" fmla="val 2003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58334" y="6165175"/>
            <a:ext cx="2446020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Solución Integral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958334" y="6595467"/>
            <a:ext cx="7227332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Firewall de red para segmentar comunicaciones, doble verificación (SMS/biometría) y protocolos de protección de datos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8078" y="642818"/>
            <a:ext cx="9520952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El Factor Humano: Industria 5.0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078" y="1943576"/>
            <a:ext cx="5533668" cy="55336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29676" y="1890951"/>
            <a:ext cx="6890147" cy="1121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 digitalización requiere que los recursos humanos estén preparados mediante formación continua y desarrollo de habilidades clave.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929676" y="3246239"/>
            <a:ext cx="5662493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Habilidades Demandadas (Soft Skills)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929676" y="3823692"/>
            <a:ext cx="689014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Gestión eficaz del tiempo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929676" y="4279344"/>
            <a:ext cx="689014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Capacidad de aprendizaje rápido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929676" y="4734997"/>
            <a:ext cx="689014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Atención al detalle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929676" y="5190649"/>
            <a:ext cx="689014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Creatividad e innovación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929676" y="5646301"/>
            <a:ext cx="689014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Orientación hacia el cliente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929676" y="6230422"/>
            <a:ext cx="6890147" cy="1121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 </a:t>
            </a:r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Industria 5.0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se centra en el ser humano, fusionando tecnología con capacidades creativas. El conocimiento y experiencia de Paco siguen siendo el corazón del negocio.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2025-11-06T10:54:20Z</dcterms:created>
  <dcterms:modified xsi:type="dcterms:W3CDTF">2025-11-06T10:54:20Z</dcterms:modified>
</cp:coreProperties>
</file>